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18"/>
  </p:notesMasterIdLst>
  <p:sldIdLst>
    <p:sldId id="256" r:id="rId4"/>
    <p:sldId id="257" r:id="rId5"/>
    <p:sldId id="259" r:id="rId6"/>
    <p:sldId id="274" r:id="rId7"/>
    <p:sldId id="275" r:id="rId8"/>
    <p:sldId id="276" r:id="rId9"/>
    <p:sldId id="277" r:id="rId10"/>
    <p:sldId id="280" r:id="rId11"/>
    <p:sldId id="279" r:id="rId12"/>
    <p:sldId id="278" r:id="rId13"/>
    <p:sldId id="282" r:id="rId14"/>
    <p:sldId id="258" r:id="rId15"/>
    <p:sldId id="273" r:id="rId16"/>
    <p:sldId id="27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FAE"/>
    <a:srgbClr val="353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71CFB-550D-2A45-9CA9-9B9F06C3E3D9}" v="2050" dt="2021-10-21T19:49:15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2376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97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2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53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366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9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38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97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11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18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96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9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9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 Images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571499" y="1936376"/>
            <a:ext cx="7917982" cy="131355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8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 hasCustomPrompt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600" b="0" i="1" u="none" strike="noStrike" cap="none" baseline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Authors, affiliation, email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42079"/>
            <a:ext cx="6210299" cy="139446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850380" y="142080"/>
            <a:ext cx="2293620" cy="1394459"/>
          </a:xfrm>
          <a:prstGeom prst="rect">
            <a:avLst/>
          </a:prstGeo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Affiliation logo</a:t>
            </a:r>
            <a:endParaRPr lang="ro-R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ObjectText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563190" y="2506856"/>
            <a:ext cx="4265581" cy="197025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310827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Bullets3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7611" y="3032870"/>
            <a:ext cx="4149260" cy="144423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4"/>
          </p:nvPr>
        </p:nvSpPr>
        <p:spPr>
          <a:xfrm>
            <a:off x="4634565" y="1368835"/>
            <a:ext cx="4194209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5"/>
          </p:nvPr>
        </p:nvSpPr>
        <p:spPr>
          <a:xfrm>
            <a:off x="4634565" y="3032870"/>
            <a:ext cx="4194209" cy="144869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BulletsSmallObjectLarg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2654938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3"/>
          </p:nvPr>
        </p:nvSpPr>
        <p:spPr>
          <a:xfrm>
            <a:off x="3082490" y="1369219"/>
            <a:ext cx="574628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BulletsTextObjectRigh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2067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4"/>
          </p:nvPr>
        </p:nvSpPr>
        <p:spPr>
          <a:xfrm>
            <a:off x="297610" y="3522846"/>
            <a:ext cx="4156480" cy="95426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TextA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297611" y="1913663"/>
            <a:ext cx="8531162" cy="194125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297611" y="3949093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TextTwoColum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297610" y="3190775"/>
            <a:ext cx="4271983" cy="12873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179646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4"/>
          </p:nvPr>
        </p:nvSpPr>
        <p:spPr>
          <a:xfrm>
            <a:off x="4656221" y="3190774"/>
            <a:ext cx="4172552" cy="12863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BulletsTextBelow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297611" y="1300461"/>
            <a:ext cx="4401923" cy="235232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297611" y="3736924"/>
            <a:ext cx="4401923" cy="7412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4833698" y="1300460"/>
            <a:ext cx="3995075" cy="317769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571499" y="2571988"/>
            <a:ext cx="7917982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514349" y="1705089"/>
            <a:ext cx="8141168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514349" y="2452088"/>
            <a:ext cx="8141168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5B6FA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neColumnBulle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853116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OneColumnBulle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6863" y="1341438"/>
            <a:ext cx="8531225" cy="3009900"/>
          </a:xfrm>
          <a:prstGeom prst="rect">
            <a:avLst/>
          </a:prstGeom>
        </p:spPr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0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TwoColumnBulle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3"/>
          </p:nvPr>
        </p:nvSpPr>
        <p:spPr>
          <a:xfrm>
            <a:off x="4672294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TwoColumnBulletsGraphic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53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TwoColumnBullets2Graphic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14894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4563191" y="2991236"/>
            <a:ext cx="4265581" cy="148587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BulletsText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35365C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563191" y="2506856"/>
            <a:ext cx="4265581" cy="197025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31712"/>
            <a:ext cx="9144000" cy="711514"/>
          </a:xfrm>
          <a:prstGeom prst="rect">
            <a:avLst/>
          </a:prstGeom>
          <a:solidFill>
            <a:srgbClr val="5B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Shape 54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2"/>
          <p:cNvSpPr txBox="1"/>
          <p:nvPr userDrawn="1"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-6098" y="438253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99" y="4581592"/>
            <a:ext cx="1597103" cy="41175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06" y="4542862"/>
            <a:ext cx="1152821" cy="3238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4947562"/>
            <a:ext cx="9144000" cy="195663"/>
          </a:xfrm>
          <a:prstGeom prst="rect">
            <a:avLst/>
          </a:prstGeom>
          <a:solidFill>
            <a:srgbClr val="5B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-6098" y="49083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 rot="10800000">
            <a:off x="0" y="0"/>
            <a:ext cx="9144000" cy="195663"/>
          </a:xfrm>
          <a:prstGeom prst="rect">
            <a:avLst/>
          </a:prstGeom>
          <a:solidFill>
            <a:srgbClr val="5B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 flipH="1">
            <a:off x="0" y="244839"/>
            <a:ext cx="9144000" cy="0"/>
          </a:xfrm>
          <a:prstGeom prst="line">
            <a:avLst/>
          </a:prstGeom>
          <a:ln>
            <a:solidFill>
              <a:srgbClr val="5B6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06" y="4542862"/>
            <a:ext cx="1152821" cy="323898"/>
          </a:xfrm>
          <a:prstGeom prst="rect">
            <a:avLst/>
          </a:prstGeom>
        </p:spPr>
      </p:pic>
      <p:sp>
        <p:nvSpPr>
          <p:cNvPr id="78" name="Shape 78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4947562"/>
            <a:ext cx="9144000" cy="195663"/>
          </a:xfrm>
          <a:prstGeom prst="rect">
            <a:avLst/>
          </a:prstGeom>
          <a:solidFill>
            <a:srgbClr val="5B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-6098" y="49083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195663"/>
          </a:xfrm>
          <a:prstGeom prst="rect">
            <a:avLst/>
          </a:prstGeom>
          <a:solidFill>
            <a:srgbClr val="5B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5" name="Straight Connector 14"/>
          <p:cNvCxnSpPr/>
          <p:nvPr userDrawn="1"/>
        </p:nvCxnSpPr>
        <p:spPr>
          <a:xfrm rot="10800000" flipH="1">
            <a:off x="0" y="244839"/>
            <a:ext cx="9144000" cy="0"/>
          </a:xfrm>
          <a:prstGeom prst="line">
            <a:avLst/>
          </a:prstGeom>
          <a:ln>
            <a:solidFill>
              <a:srgbClr val="5B6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eon.brinzan@iis.utm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fcim.utm.md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https://www.youtube.com/embed/qWFScmtiC44?feature=oembed" TargetMode="External"/><Relationship Id="rId1" Type="http://schemas.openxmlformats.org/officeDocument/2006/relationships/video" Target="https://www.youtube.com/embed/Ps3mBPcjySE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o-RO" b="0"/>
              <a:t>The Case for Non-linguistic Approach to Teaching Engineering Thinking</a:t>
            </a:r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0"/>
              <a:t>Leon Brânzan, dept. of Informatics and System Engineering, Faculty of Computers, Informatics </a:t>
            </a:r>
            <a:r>
              <a:rPr lang="en-US" i="0" dirty="0"/>
              <a:t>and Microelectronics, Technical University of Moldova</a:t>
            </a:r>
            <a:endParaRPr lang="en-US"/>
          </a:p>
          <a:p>
            <a:pPr algn="ctr"/>
            <a:r>
              <a:rPr lang="en-US" i="0" u="sng" dirty="0">
                <a:hlinkClick r:id="rId3"/>
              </a:rPr>
              <a:t>leon.brinzan@iis.utm.md</a:t>
            </a:r>
            <a:r>
              <a:rPr lang="en-US" i="0"/>
              <a:t>, </a:t>
            </a:r>
            <a:r>
              <a:rPr lang="en-US" i="0" u="sng" dirty="0">
                <a:hlinkClick r:id="rId4"/>
              </a:rPr>
              <a:t>https://fcim.utm.md/</a:t>
            </a:r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CF0AA58-9103-4D48-9625-D4994C26C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230" b="230"/>
          <a:stretch/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Each of them is special in its own way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07136" y="1666829"/>
            <a:ext cx="8531162" cy="451287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j if a &gt; b else k</a:t>
            </a:r>
            <a:endParaRPr lang="ro-RO" dirty="0"/>
          </a:p>
          <a:p>
            <a:pPr algn="ctr"/>
            <a:endParaRPr lang="ro-RO" sz="1000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DBF3AB4-F622-44A3-BB9E-5A1DEDDB8407}"/>
              </a:ext>
            </a:extLst>
          </p:cNvPr>
          <p:cNvSpPr txBox="1">
            <a:spLocks/>
          </p:cNvSpPr>
          <p:nvPr/>
        </p:nvSpPr>
        <p:spPr>
          <a:xfrm>
            <a:off x="307136" y="2373683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a &gt; b -&gt; j, k</a:t>
            </a:r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83D924A0-59CC-4D94-8AD5-38B6F8592198}"/>
              </a:ext>
            </a:extLst>
          </p:cNvPr>
          <p:cNvSpPr txBox="1">
            <a:spLocks/>
          </p:cNvSpPr>
          <p:nvPr/>
        </p:nvSpPr>
        <p:spPr>
          <a:xfrm>
            <a:off x="307135" y="3020379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int x = (a &gt; b) ? j : k;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What we could do to solve it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Hint: "non-linguistic" is the keyword</a:t>
            </a:r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234D64C-F402-496B-9287-EE3540ED95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7612" y="1429376"/>
            <a:ext cx="8531162" cy="2799582"/>
          </a:xfrm>
        </p:spPr>
        <p:txBody>
          <a:bodyPr/>
          <a:lstStyle/>
          <a:p>
            <a:r>
              <a:rPr lang="en-US" sz="2000"/>
              <a:t>Limit use of text in favor of multimedia instructions (cognitive theory of multimedia </a:t>
            </a:r>
            <a:r>
              <a:rPr lang="en-US" sz="2000" dirty="0"/>
              <a:t>learning)</a:t>
            </a:r>
            <a:endParaRPr lang="en-US" dirty="0"/>
          </a:p>
          <a:p>
            <a:r>
              <a:rPr lang="en-US" sz="2000"/>
              <a:t>Use special tools that provide instant feedback, improve inference, promote reflection</a:t>
            </a:r>
            <a:endParaRPr lang="en-US" sz="2000" dirty="0"/>
          </a:p>
          <a:p>
            <a:r>
              <a:rPr lang="en-US" sz="2000"/>
              <a:t>Use language-agnostic forms of developing the right kind of intuition</a:t>
            </a:r>
            <a:endParaRPr lang="en-US"/>
          </a:p>
          <a:p>
            <a:r>
              <a:rPr lang="en-US" sz="2000"/>
              <a:t>Develop engineering thinking early by introducing programming concepts before teaching a programming language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05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7E8D9A-C1CC-4F95-AE04-83D736FE7C25}"/>
              </a:ext>
            </a:extLst>
          </p:cNvPr>
          <p:cNvSpPr txBox="1"/>
          <p:nvPr/>
        </p:nvSpPr>
        <p:spPr>
          <a:xfrm>
            <a:off x="1910124" y="2324625"/>
            <a:ext cx="509192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35365C"/>
                </a:solidFill>
                <a:latin typeface="Calibri"/>
              </a:rPr>
              <a:t>*insert demonstration here*</a:t>
            </a:r>
            <a:endParaRPr lang="en-US" sz="2600" b="1" dirty="0">
              <a:solidFill>
                <a:srgbClr val="35365C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5FECF3-C0E8-465B-A0CB-558448135706}"/>
              </a:ext>
            </a:extLst>
          </p:cNvPr>
          <p:cNvSpPr txBox="1"/>
          <p:nvPr/>
        </p:nvSpPr>
        <p:spPr>
          <a:xfrm>
            <a:off x="169946" y="455696"/>
            <a:ext cx="329213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600" b="1" dirty="0"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59E33F4-6F87-43C0-B8FD-85948FCC4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131" y="551901"/>
            <a:ext cx="8531162" cy="391130"/>
          </a:xfrm>
        </p:spPr>
        <p:txBody>
          <a:bodyPr/>
          <a:lstStyle/>
          <a:p>
            <a:r>
              <a:rPr lang="en-US"/>
              <a:t>This talk was not about:</a:t>
            </a:r>
            <a:endParaRPr lang="en-US" b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07AB30-A88A-4809-8478-A65D0230806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5132" y="1128588"/>
            <a:ext cx="8531162" cy="1250516"/>
          </a:xfrm>
        </p:spPr>
        <p:txBody>
          <a:bodyPr/>
          <a:lstStyle/>
          <a:p>
            <a:r>
              <a:rPr lang="en-US" sz="2000"/>
              <a:t>Gamification of education</a:t>
            </a:r>
          </a:p>
          <a:p>
            <a:r>
              <a:rPr lang="en-US" sz="2000"/>
              <a:t>Using video games in education</a:t>
            </a:r>
          </a:p>
          <a:p>
            <a:r>
              <a:rPr lang="en-US" sz="2000"/>
              <a:t>Video games transforming education</a:t>
            </a:r>
            <a:endParaRPr lang="en-US" sz="2000" dirty="0"/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4CF6B01C-1F28-4FD9-887D-A1B5D34710D6}"/>
              </a:ext>
            </a:extLst>
          </p:cNvPr>
          <p:cNvSpPr txBox="1">
            <a:spLocks/>
          </p:cNvSpPr>
          <p:nvPr/>
        </p:nvSpPr>
        <p:spPr>
          <a:xfrm>
            <a:off x="307136" y="2531597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r>
              <a:rPr lang="en-US"/>
              <a:t>This talk was about:</a:t>
            </a:r>
            <a:endParaRPr lang="en-US" b="0"/>
          </a:p>
          <a:p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B78AF0E-7EE7-4E35-9BBE-F00A7AEFFB0C}"/>
              </a:ext>
            </a:extLst>
          </p:cNvPr>
          <p:cNvSpPr txBox="1">
            <a:spLocks/>
          </p:cNvSpPr>
          <p:nvPr/>
        </p:nvSpPr>
        <p:spPr>
          <a:xfrm>
            <a:off x="284578" y="3108285"/>
            <a:ext cx="8531162" cy="125051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/>
              <a:t>Reconsidering the traditional approach to teaching</a:t>
            </a:r>
          </a:p>
          <a:p>
            <a:r>
              <a:rPr lang="en-US" sz="2000"/>
              <a:t>Recognizing the power of non-linguistic communication</a:t>
            </a:r>
            <a:endParaRPr lang="en-US" sz="2000" dirty="0"/>
          </a:p>
          <a:p>
            <a:r>
              <a:rPr lang="en-US" sz="2000"/>
              <a:t>Using advances in software development to improve how we teach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941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r code&#10;&#10;Description automatically generated">
            <a:extLst>
              <a:ext uri="{FF2B5EF4-FFF2-40B4-BE49-F238E27FC236}">
                <a16:creationId xmlns:a16="http://schemas.microsoft.com/office/drawing/2014/main" id="{9645D950-2F33-4966-8D7D-40E48A72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55" y="1057276"/>
            <a:ext cx="3547811" cy="3547811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0C1FDF43-5448-41C2-9420-196C759A2666}"/>
              </a:ext>
            </a:extLst>
          </p:cNvPr>
          <p:cNvSpPr txBox="1">
            <a:spLocks/>
          </p:cNvSpPr>
          <p:nvPr/>
        </p:nvSpPr>
        <p:spPr>
          <a:xfrm>
            <a:off x="297611" y="424066"/>
            <a:ext cx="8531162" cy="39113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o-RO" sz="2400" b="1">
                <a:solidFill>
                  <a:srgbClr val="35365C"/>
                </a:solidFill>
                <a:latin typeface="Calibri"/>
              </a:rPr>
              <a:t>Links and references available at:</a:t>
            </a:r>
            <a:endParaRPr lang="en-US"/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F3443232-3C90-4999-8BBF-28484BFB6EB5}"/>
              </a:ext>
            </a:extLst>
          </p:cNvPr>
          <p:cNvSpPr txBox="1">
            <a:spLocks/>
          </p:cNvSpPr>
          <p:nvPr/>
        </p:nvSpPr>
        <p:spPr>
          <a:xfrm>
            <a:off x="297611" y="899332"/>
            <a:ext cx="8531162" cy="31699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b="1" dirty="0">
                <a:solidFill>
                  <a:srgbClr val="5B6FAE"/>
                </a:solidFill>
                <a:latin typeface="Calibri"/>
              </a:rPr>
              <a:t>https://bit.ly/case-for-non-linguistic-teaching</a:t>
            </a:r>
            <a:endParaRPr lang="en-US" b="1">
              <a:solidFill>
                <a:srgbClr val="5B6FAE"/>
              </a:solidFill>
              <a:latin typeface="Calibri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2127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6E67AF-CECD-477F-B639-C9AD1DA86CDA}"/>
              </a:ext>
            </a:extLst>
          </p:cNvPr>
          <p:cNvSpPr txBox="1"/>
          <p:nvPr/>
        </p:nvSpPr>
        <p:spPr>
          <a:xfrm>
            <a:off x="3541907" y="1053789"/>
            <a:ext cx="509192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35365C"/>
                </a:solidFill>
                <a:latin typeface="Calibri"/>
              </a:rPr>
              <a:t>"Rethinking Visual Programming"</a:t>
            </a:r>
            <a:endParaRPr lang="en-US">
              <a:solidFill>
                <a:srgbClr val="35365C"/>
              </a:solidFill>
            </a:endParaRPr>
          </a:p>
          <a:p>
            <a:pPr algn="r"/>
            <a:r>
              <a:rPr lang="en-US" sz="2600" b="1">
                <a:solidFill>
                  <a:srgbClr val="5B6FAE"/>
                </a:solidFill>
                <a:latin typeface="Calibri"/>
              </a:rPr>
              <a:t>Ivan Daniluk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268BC-6995-4531-A7DA-12D1E528031F}"/>
              </a:ext>
            </a:extLst>
          </p:cNvPr>
          <p:cNvSpPr txBox="1"/>
          <p:nvPr/>
        </p:nvSpPr>
        <p:spPr>
          <a:xfrm>
            <a:off x="3541906" y="2879800"/>
            <a:ext cx="509192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35365C"/>
                </a:solidFill>
                <a:latin typeface="Calibri"/>
              </a:rPr>
              <a:t>"Video Games and the Future of Education"</a:t>
            </a:r>
            <a:endParaRPr lang="en-US">
              <a:solidFill>
                <a:srgbClr val="35365C"/>
              </a:solidFill>
            </a:endParaRPr>
          </a:p>
          <a:p>
            <a:pPr algn="r"/>
            <a:r>
              <a:rPr lang="en-US" sz="2600" b="1">
                <a:solidFill>
                  <a:srgbClr val="5B6FAE"/>
                </a:solidFill>
                <a:latin typeface="Calibri"/>
              </a:rPr>
              <a:t>Jonathan Blow</a:t>
            </a: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A1C16403-1E68-40D2-A0B4-D6BFB063F1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5750" y="518862"/>
            <a:ext cx="3195889" cy="1970172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F4DC8F97-AA8B-4262-89EE-1D57A1C485F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93270" y="2654468"/>
            <a:ext cx="3203409" cy="1925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Why learning to program software is hard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And teaching to program - twice as hard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234D64C-F402-496B-9287-EE3540ED95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7612" y="1692567"/>
            <a:ext cx="8531162" cy="2498793"/>
          </a:xfrm>
        </p:spPr>
        <p:txBody>
          <a:bodyPr/>
          <a:lstStyle/>
          <a:p>
            <a:r>
              <a:rPr lang="en-US" sz="2000"/>
              <a:t>Verbal/textual transfer of knowledge doesn't suit complex topics well</a:t>
            </a:r>
          </a:p>
          <a:p>
            <a:r>
              <a:rPr lang="en-US" sz="2000"/>
              <a:t>Programming languages lack uniformity, each requiring a different strategy to learn and master</a:t>
            </a:r>
            <a:endParaRPr lang="en-US" sz="2000" dirty="0"/>
          </a:p>
          <a:p>
            <a:r>
              <a:rPr lang="en-US" sz="2000"/>
              <a:t>Students have not developed intuition that could be relied upon to boost the learning </a:t>
            </a:r>
            <a:r>
              <a:rPr lang="en-US" sz="2000" dirty="0"/>
              <a:t>process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verbal transfer of knowledge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And using text for education in general</a:t>
            </a:r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234D64C-F402-496B-9287-EE3540ED95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7612" y="1429376"/>
            <a:ext cx="8531162" cy="2799582"/>
          </a:xfrm>
        </p:spPr>
        <p:txBody>
          <a:bodyPr/>
          <a:lstStyle/>
          <a:p>
            <a:r>
              <a:rPr lang="en-US" sz="2000"/>
              <a:t>Knowledge needs to be deconstructed by the teacher before it can be reconstructed by students, this process lacks feedback</a:t>
            </a:r>
            <a:endParaRPr lang="en-US" sz="2000" dirty="0"/>
          </a:p>
          <a:p>
            <a:r>
              <a:rPr lang="en-US" sz="2000"/>
              <a:t>Cognitive load tends to increase dramatically, impairing students' ability to memorize content</a:t>
            </a:r>
            <a:endParaRPr lang="en-US" sz="2000" dirty="0"/>
          </a:p>
          <a:p>
            <a:r>
              <a:rPr lang="en-US" sz="2000"/>
              <a:t>The intention that others understand one's intentions is inherently uncertain</a:t>
            </a:r>
            <a:endParaRPr lang="en-US" sz="2000" dirty="0"/>
          </a:p>
          <a:p>
            <a:r>
              <a:rPr lang="en-US" sz="2000"/>
              <a:t>Text's primary function is to preserve knowledge, not educate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708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They rely on mathematical notation too much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29695" y="1298361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Expression</a:t>
            </a:r>
            <a:r>
              <a:rPr lang="ro-RO" sz="1000"/>
              <a:t>1</a:t>
            </a:r>
            <a:r>
              <a:rPr lang="ro-RO"/>
              <a:t> = Expression</a:t>
            </a:r>
            <a:r>
              <a:rPr lang="ro-RO" sz="1000"/>
              <a:t>2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9301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They rely on mathematical notation too much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29695" y="1283322"/>
            <a:ext cx="8531162" cy="451287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Expression</a:t>
            </a:r>
            <a:r>
              <a:rPr lang="ro-RO" sz="1000"/>
              <a:t>1</a:t>
            </a:r>
            <a:r>
              <a:rPr lang="ro-RO"/>
              <a:t> = Expression</a:t>
            </a:r>
            <a:r>
              <a:rPr lang="ro-RO" sz="1000"/>
              <a:t>2</a:t>
            </a:r>
          </a:p>
          <a:p>
            <a:pPr algn="ctr"/>
            <a:endParaRPr lang="ro-RO" sz="1000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DBF3AB4-F622-44A3-BB9E-5A1DEDDB8407}"/>
              </a:ext>
            </a:extLst>
          </p:cNvPr>
          <p:cNvSpPr txBox="1">
            <a:spLocks/>
          </p:cNvSpPr>
          <p:nvPr/>
        </p:nvSpPr>
        <p:spPr>
          <a:xfrm>
            <a:off x="307136" y="1914979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a * (b + c) + 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They rely on mathematical notation too much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29695" y="1283322"/>
            <a:ext cx="8531162" cy="451287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Expression</a:t>
            </a:r>
            <a:r>
              <a:rPr lang="ro-RO" sz="1000"/>
              <a:t>1</a:t>
            </a:r>
            <a:r>
              <a:rPr lang="ro-RO"/>
              <a:t> = Expression</a:t>
            </a:r>
            <a:r>
              <a:rPr lang="ro-RO" sz="1000"/>
              <a:t>2</a:t>
            </a:r>
          </a:p>
          <a:p>
            <a:pPr algn="ctr"/>
            <a:endParaRPr lang="ro-RO" sz="1000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DBF3AB4-F622-44A3-BB9E-5A1DEDDB8407}"/>
              </a:ext>
            </a:extLst>
          </p:cNvPr>
          <p:cNvSpPr txBox="1">
            <a:spLocks/>
          </p:cNvSpPr>
          <p:nvPr/>
        </p:nvSpPr>
        <p:spPr>
          <a:xfrm>
            <a:off x="307136" y="1914979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a * (b + c) + d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27C16-C997-4A6C-8CAA-D192EE01858E}"/>
              </a:ext>
            </a:extLst>
          </p:cNvPr>
          <p:cNvSpPr txBox="1"/>
          <p:nvPr/>
        </p:nvSpPr>
        <p:spPr>
          <a:xfrm>
            <a:off x="2816894" y="2486025"/>
            <a:ext cx="3510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5365C"/>
                </a:solidFill>
                <a:latin typeface="Consolas"/>
              </a:rPr>
              <a:t>mov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edx, DWORD PTR [rbp-24]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mov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eax, DWORD PTR [rbp-28]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add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eax, edx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imul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eax, DWORD PTR [rbp-20]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mov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edx, eax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mov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eax, DWORD PTR [rbp-32]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add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eax, edx</a:t>
            </a:r>
          </a:p>
          <a:p>
            <a:r>
              <a:rPr lang="en-US" b="1">
                <a:solidFill>
                  <a:srgbClr val="35365C"/>
                </a:solidFill>
                <a:latin typeface="Consolas"/>
              </a:rPr>
              <a:t>mov     </a:t>
            </a:r>
            <a:r>
              <a:rPr lang="en-US">
                <a:solidFill>
                  <a:srgbClr val="35365C"/>
                </a:solidFill>
                <a:latin typeface="Consolas"/>
              </a:rPr>
              <a:t>DWORD PTR [rbp-4], eax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6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Each of them is special in its own way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07136" y="1666829"/>
            <a:ext cx="8531162" cy="451287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j if a &gt; b else k</a:t>
            </a:r>
            <a:endParaRPr lang="ro-RO" dirty="0"/>
          </a:p>
          <a:p>
            <a:pPr algn="ctr"/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62437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/>
              <a:t>Problems with learning programming languages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Each of them is special in its own way</a:t>
            </a:r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966DE42-BA94-4232-82A8-0C7AF63AA987}"/>
              </a:ext>
            </a:extLst>
          </p:cNvPr>
          <p:cNvSpPr txBox="1">
            <a:spLocks/>
          </p:cNvSpPr>
          <p:nvPr/>
        </p:nvSpPr>
        <p:spPr>
          <a:xfrm>
            <a:off x="307136" y="1666829"/>
            <a:ext cx="8531162" cy="451287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j if a &gt; b else k</a:t>
            </a:r>
            <a:endParaRPr lang="ro-RO" dirty="0"/>
          </a:p>
          <a:p>
            <a:pPr algn="ctr"/>
            <a:endParaRPr lang="ro-RO" sz="1000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DBF3AB4-F622-44A3-BB9E-5A1DEDDB8407}"/>
              </a:ext>
            </a:extLst>
          </p:cNvPr>
          <p:cNvSpPr txBox="1">
            <a:spLocks/>
          </p:cNvSpPr>
          <p:nvPr/>
        </p:nvSpPr>
        <p:spPr>
          <a:xfrm>
            <a:off x="307136" y="2373683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3536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algn="ctr"/>
            <a:r>
              <a:rPr lang="ro-RO"/>
              <a:t>x = a &gt; b -&gt; j, 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3931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Title Slides</vt:lpstr>
      <vt:lpstr>Divider Slides</vt:lpstr>
      <vt:lpstr>Content Slides</vt:lpstr>
      <vt:lpstr>The Case for Non-linguistic Approach to Teaching Engineering Thinking</vt:lpstr>
      <vt:lpstr>PowerPoint Presentation</vt:lpstr>
      <vt:lpstr>Why learning to program software is hard</vt:lpstr>
      <vt:lpstr>Problems with verbal transfer of knowledge</vt:lpstr>
      <vt:lpstr>Problems with learning programming languages</vt:lpstr>
      <vt:lpstr>Problems with learning programming languages</vt:lpstr>
      <vt:lpstr>Problems with learning programming languages</vt:lpstr>
      <vt:lpstr>Problems with learning programming languages</vt:lpstr>
      <vt:lpstr>Problems with learning programming languages</vt:lpstr>
      <vt:lpstr>Problems with learning programming languages</vt:lpstr>
      <vt:lpstr>What we could do to solve it</vt:lpstr>
      <vt:lpstr>PowerPoint Presentation</vt:lpstr>
      <vt:lpstr>This talk was not about: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Case for Non-linguistic Approach to Teaching Engineering Thinking</dc:title>
  <dc:creator/>
  <cp:lastModifiedBy/>
  <cp:revision>416</cp:revision>
  <dcterms:modified xsi:type="dcterms:W3CDTF">2021-10-21T19:53:50Z</dcterms:modified>
</cp:coreProperties>
</file>